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 strictFirstAndLastChars="0">
  <p:sldMasterIdLst>
    <p:sldMasterId id="2147483648" r:id="rId1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 /><Relationship Id="rId17" Type="http://schemas.openxmlformats.org/officeDocument/2006/relationships/tableStyles" Target="tableStyles.xml" /><Relationship Id="rId18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5c3e54004b_0_6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5c3e54004b_0_6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5c3e54004b_0_9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5c3e54004b_0_9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5c3e54004b_0_11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5c3e54004b_0_11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5c3e54004b_0_6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5c3e54004b_0_6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c3e54004b_0_18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5c3e54004b_0_18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5c3e54004b_0_20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5c3e54004b_0_20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5c3e54004b_0_15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5c3e54004b_0_15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5c3e54004b_0_11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5c3e54004b_0_11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5c3e54004b_0_1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5c3e54004b_0_1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5c3e54004b_0_13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5c3e54004b_0_13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Portada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-125"/>
            <a:ext cx="9144000" cy="5143500"/>
          </a:xfrm>
          <a:prstGeom prst="rect">
            <a:avLst/>
          </a:prstGeom>
          <a:solidFill>
            <a:srgbClr val="1E28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845102" y="211175"/>
            <a:ext cx="6594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type="subTitle" idx="1"/>
          </p:nvPr>
        </p:nvSpPr>
        <p:spPr>
          <a:xfrm>
            <a:off x="845100" y="2300725"/>
            <a:ext cx="6594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400"/>
              <a:buNone/>
              <a:defRPr sz="2400">
                <a:solidFill>
                  <a:srgbClr val="CCCCC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/>
        </p:blipFill>
        <p:spPr>
          <a:xfrm>
            <a:off x="7985823" y="-125"/>
            <a:ext cx="152195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Mitja pàgina - Fons fucsia">
  <p:cSld name="SECTION_TITLE_AND_DESCRIPTION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C114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1"/>
          <p:cNvPicPr preferRelativeResize="0"/>
          <p:nvPr/>
        </p:nvPicPr>
        <p:blipFill>
          <a:blip r:embed="rId2">
            <a:alphaModFix/>
          </a:blip>
          <a:stretch/>
        </p:blipFill>
        <p:spPr>
          <a:xfrm>
            <a:off x="8020025" y="4568776"/>
            <a:ext cx="753874" cy="33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Mitja pàgina - Fons taronja">
  <p:cSld name="SECTION_TITLE_AND_DESCRIPTION_1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2A3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" name="Google Shape;62;p12"/>
          <p:cNvPicPr preferRelativeResize="0"/>
          <p:nvPr/>
        </p:nvPicPr>
        <p:blipFill>
          <a:blip r:embed="rId2">
            <a:alphaModFix/>
          </a:blip>
          <a:stretch/>
        </p:blipFill>
        <p:spPr>
          <a:xfrm>
            <a:off x="8020025" y="4568776"/>
            <a:ext cx="753874" cy="33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Caption">
  <p:cSld name="CAPTION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>
            <a:off x="0" y="2597125"/>
            <a:ext cx="3048000" cy="2546400"/>
          </a:xfrm>
          <a:prstGeom prst="rect">
            <a:avLst/>
          </a:prstGeom>
          <a:solidFill>
            <a:srgbClr val="F2A3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3048000" y="2597125"/>
            <a:ext cx="3048000" cy="2546400"/>
          </a:xfrm>
          <a:prstGeom prst="rect">
            <a:avLst/>
          </a:prstGeom>
          <a:solidFill>
            <a:srgbClr val="C114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6096000" y="2597125"/>
            <a:ext cx="3048000" cy="2546400"/>
          </a:xfrm>
          <a:prstGeom prst="rect">
            <a:avLst/>
          </a:prstGeom>
          <a:solidFill>
            <a:srgbClr val="1E28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E285D"/>
              </a:solidFill>
            </a:endParaRPr>
          </a:p>
        </p:txBody>
      </p:sp>
      <p:sp>
        <p:nvSpPr>
          <p:cNvPr id="67" name="Google Shape;67;p1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2">
            <a:alphaModFix/>
          </a:blip>
          <a:stretch/>
        </p:blipFill>
        <p:spPr>
          <a:xfrm>
            <a:off x="8009178" y="4563415"/>
            <a:ext cx="753874" cy="335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ig number">
  <p:cSld name="BIG_NUMB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1" name="Google Shape;71;p14"/>
          <p:cNvSpPr txBox="1"/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Final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-125"/>
            <a:ext cx="9144000" cy="5143500"/>
          </a:xfrm>
          <a:prstGeom prst="rect">
            <a:avLst/>
          </a:prstGeom>
          <a:solidFill>
            <a:srgbClr val="1E28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1270500" y="1127500"/>
            <a:ext cx="6594300" cy="14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>
          <a:blip r:embed="rId2">
            <a:alphaModFix/>
          </a:blip>
          <a:stretch/>
        </p:blipFill>
        <p:spPr>
          <a:xfrm>
            <a:off x="8624848" y="-125"/>
            <a:ext cx="1521954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>
          <a:blip r:embed="rId2">
            <a:alphaModFix/>
          </a:blip>
          <a:stretch/>
        </p:blipFill>
        <p:spPr>
          <a:xfrm rot="10800000" flipH="1">
            <a:off x="-1011527" y="-125"/>
            <a:ext cx="1521954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>
          <a:blip r:embed="rId3">
            <a:alphaModFix/>
          </a:blip>
          <a:stretch/>
        </p:blipFill>
        <p:spPr>
          <a:xfrm>
            <a:off x="3735825" y="3046650"/>
            <a:ext cx="1663626" cy="96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p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/>
        </p:blipFill>
        <p:spPr>
          <a:xfrm>
            <a:off x="8020025" y="4568776"/>
            <a:ext cx="753874" cy="33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" name="Google Shape;30;p5"/>
          <p:cNvPicPr preferRelativeResize="0"/>
          <p:nvPr/>
        </p:nvPicPr>
        <p:blipFill>
          <a:blip r:embed="rId2">
            <a:alphaModFix/>
          </a:blip>
          <a:stretch/>
        </p:blipFill>
        <p:spPr>
          <a:xfrm>
            <a:off x="8020025" y="4568776"/>
            <a:ext cx="753874" cy="33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5"/>
          <p:cNvPicPr preferRelativeResize="0"/>
          <p:nvPr/>
        </p:nvPicPr>
        <p:blipFill>
          <a:blip r:embed="rId3">
            <a:alphaModFix/>
          </a:blip>
          <a:stretch/>
        </p:blipFill>
        <p:spPr>
          <a:xfrm>
            <a:off x="-6900" y="0"/>
            <a:ext cx="9144003" cy="9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6"/>
          <p:cNvSpPr txBox="1"/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6"/>
          <p:cNvPicPr preferRelativeResize="0"/>
          <p:nvPr/>
        </p:nvPicPr>
        <p:blipFill>
          <a:blip r:embed="rId2">
            <a:alphaModFix/>
          </a:blip>
          <a:stretch/>
        </p:blipFill>
        <p:spPr>
          <a:xfrm>
            <a:off x="8020025" y="4568776"/>
            <a:ext cx="753874" cy="33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" name="Google Shape;41;p7"/>
          <p:cNvPicPr preferRelativeResize="0"/>
          <p:nvPr/>
        </p:nvPicPr>
        <p:blipFill>
          <a:blip r:embed="rId2">
            <a:alphaModFix/>
          </a:blip>
          <a:stretch/>
        </p:blipFill>
        <p:spPr>
          <a:xfrm>
            <a:off x="8020025" y="4568776"/>
            <a:ext cx="753874" cy="33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One column text">
  <p:cSld name="ONE_COLUM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" name="Google Shape;44;p8"/>
          <p:cNvSpPr txBox="1"/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" name="Google Shape;45;p8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" name="Google Shape;46;p8"/>
          <p:cNvPicPr preferRelativeResize="0"/>
          <p:nvPr/>
        </p:nvPicPr>
        <p:blipFill>
          <a:blip r:embed="rId2">
            <a:alphaModFix/>
          </a:blip>
          <a:stretch/>
        </p:blipFill>
        <p:spPr>
          <a:xfrm>
            <a:off x="8020025" y="4568776"/>
            <a:ext cx="753874" cy="33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Main point">
  <p:cSld name="MAIN_POI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9" name="Google Shape;49;p9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" name="Google Shape;50;p9"/>
          <p:cNvPicPr preferRelativeResize="0"/>
          <p:nvPr/>
        </p:nvPicPr>
        <p:blipFill>
          <a:blip r:embed="rId2">
            <a:alphaModFix/>
          </a:blip>
          <a:stretch/>
        </p:blipFill>
        <p:spPr>
          <a:xfrm>
            <a:off x="8020025" y="4568776"/>
            <a:ext cx="753874" cy="33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Mitja pàgina - Fons blau">
  <p:cSld name="SECTION_TITLE_AND_DESCRI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1E28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0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10"/>
          <p:cNvPicPr preferRelativeResize="0"/>
          <p:nvPr/>
        </p:nvPicPr>
        <p:blipFill>
          <a:blip r:embed="rId2">
            <a:alphaModFix/>
          </a:blip>
          <a:stretch/>
        </p:blipFill>
        <p:spPr>
          <a:xfrm>
            <a:off x="8020025" y="4568776"/>
            <a:ext cx="753874" cy="33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hyperlink" Target="https://learntocheck.org/ca/item/per-que-ets-complice-de-la-desinformacion-aunque-no-quieras/" TargetMode="Externa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7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ctrTitle"/>
          </p:nvPr>
        </p:nvSpPr>
        <p:spPr>
          <a:xfrm>
            <a:off x="845102" y="211175"/>
            <a:ext cx="6594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Exemple de títol de presentació</a:t>
            </a:r>
            <a:endParaRPr b="1"/>
          </a:p>
        </p:txBody>
      </p:sp>
      <p:sp>
        <p:nvSpPr>
          <p:cNvPr id="80" name="Google Shape;80;p16"/>
          <p:cNvSpPr txBox="1"/>
          <p:nvPr>
            <p:ph type="subTitle" idx="1"/>
          </p:nvPr>
        </p:nvSpPr>
        <p:spPr>
          <a:xfrm>
            <a:off x="845100" y="2300725"/>
            <a:ext cx="6594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Subtítol per la presentació</a:t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/>
        </p:blipFill>
        <p:spPr>
          <a:xfrm>
            <a:off x="992498" y="3783975"/>
            <a:ext cx="1558676" cy="90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 idx="4294967295"/>
          </p:nvPr>
        </p:nvSpPr>
        <p:spPr>
          <a:xfrm>
            <a:off x="311700" y="555600"/>
            <a:ext cx="36924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 b="1">
                <a:solidFill>
                  <a:schemeClr val="lt1"/>
                </a:solidFill>
              </a:rPr>
              <a:t>Com verificar informació a les xarxes socials</a:t>
            </a:r>
            <a:endParaRPr sz="2020" b="1">
              <a:solidFill>
                <a:schemeClr val="lt1"/>
              </a:solidFill>
            </a:endParaRPr>
          </a:p>
        </p:txBody>
      </p:sp>
      <p:sp>
        <p:nvSpPr>
          <p:cNvPr id="145" name="Google Shape;145;p25"/>
          <p:cNvSpPr txBox="1"/>
          <p:nvPr>
            <p:ph type="body" idx="4294967295"/>
          </p:nvPr>
        </p:nvSpPr>
        <p:spPr>
          <a:xfrm>
            <a:off x="311700" y="1604650"/>
            <a:ext cx="3692400" cy="29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</a:rPr>
              <a:t>La publicació realment existeix?</a:t>
            </a:r>
            <a:endParaRPr sz="1200">
              <a:solidFill>
                <a:schemeClr val="lt1"/>
              </a:solidFill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</a:rPr>
              <a:t>El compte és un bot? Hi ha suplantació d'identitat? És un compte paròdic?</a:t>
            </a:r>
            <a:endParaRPr sz="1200">
              <a:solidFill>
                <a:schemeClr val="lt1"/>
              </a:solidFill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</a:rPr>
              <a:t>Verifiquem el contingut</a:t>
            </a:r>
            <a:endParaRPr sz="1200">
              <a:solidFill>
                <a:schemeClr val="lt1"/>
              </a:solidFill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</a:rPr>
              <a:t>Els verificadors en parlen?</a:t>
            </a:r>
            <a:endParaRPr sz="1200">
              <a:solidFill>
                <a:schemeClr val="lt1"/>
              </a:solidFill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</a:rPr>
              <a:t>Utilitza la cerca avançada</a:t>
            </a:r>
            <a:endParaRPr sz="12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6" name="Google Shape;146;p25"/>
          <p:cNvSpPr/>
          <p:nvPr/>
        </p:nvSpPr>
        <p:spPr>
          <a:xfrm>
            <a:off x="426900" y="1344075"/>
            <a:ext cx="3577200" cy="39600"/>
          </a:xfrm>
          <a:prstGeom prst="rect">
            <a:avLst/>
          </a:prstGeom>
          <a:solidFill>
            <a:srgbClr val="C1147F"/>
          </a:solidFill>
          <a:ln w="9525" cap="flat" cmpd="sng">
            <a:solidFill>
              <a:srgbClr val="C114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5"/>
          <p:cNvPicPr preferRelativeResize="0"/>
          <p:nvPr/>
        </p:nvPicPr>
        <p:blipFill rotWithShape="1">
          <a:blip r:embed="rId3">
            <a:alphaModFix/>
          </a:blip>
          <a:srcRect l="1355" t="0" r="31199" b="0"/>
          <a:stretch/>
        </p:blipFill>
        <p:spPr>
          <a:xfrm>
            <a:off x="5075250" y="633400"/>
            <a:ext cx="3730200" cy="3687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ctrTitle"/>
          </p:nvPr>
        </p:nvSpPr>
        <p:spPr>
          <a:xfrm>
            <a:off x="1270500" y="1127500"/>
            <a:ext cx="6594300" cy="14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Moltíssimes gràcies!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blipFill>
          <a:blip r:embed="rId3">
            <a:alphaModFix/>
          </a:blip>
          <a:stretch/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1376250"/>
            <a:ext cx="8520600" cy="23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lt1"/>
                </a:solidFill>
                <a:highlight>
                  <a:srgbClr val="C1147F"/>
                </a:highlight>
              </a:rPr>
              <a:t>COM VERIFICAR</a:t>
            </a:r>
            <a:endParaRPr b="1">
              <a:solidFill>
                <a:schemeClr val="lt1"/>
              </a:solidFill>
              <a:highlight>
                <a:srgbClr val="C1147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lt1"/>
                </a:solidFill>
                <a:highlight>
                  <a:srgbClr val="C1147F"/>
                </a:highlight>
              </a:rPr>
              <a:t>INFORMACIÓ A LES</a:t>
            </a:r>
            <a:endParaRPr b="1">
              <a:solidFill>
                <a:schemeClr val="lt1"/>
              </a:solidFill>
              <a:highlight>
                <a:srgbClr val="C1147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highlight>
                  <a:srgbClr val="C1147F"/>
                </a:highlight>
              </a:rPr>
              <a:t>XARXES SOCIALS</a:t>
            </a:r>
            <a:endParaRPr b="1">
              <a:solidFill>
                <a:schemeClr val="lt1"/>
              </a:solidFill>
              <a:highlight>
                <a:srgbClr val="C1147F"/>
              </a:highlight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/>
        </p:blipFill>
        <p:spPr>
          <a:xfrm rot="5400000">
            <a:off x="4123214" y="3608015"/>
            <a:ext cx="897575" cy="3038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 idx="4294967295"/>
          </p:nvPr>
        </p:nvSpPr>
        <p:spPr>
          <a:xfrm>
            <a:off x="311700" y="555600"/>
            <a:ext cx="36924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 b="1">
                <a:solidFill>
                  <a:schemeClr val="lt1"/>
                </a:solidFill>
              </a:rPr>
              <a:t>Com verificar informació a les xarxes socials</a:t>
            </a:r>
            <a:endParaRPr sz="2020" b="1">
              <a:solidFill>
                <a:schemeClr val="lt1"/>
              </a:solidFill>
            </a:endParaRPr>
          </a:p>
        </p:txBody>
      </p:sp>
      <p:sp>
        <p:nvSpPr>
          <p:cNvPr id="93" name="Google Shape;93;p18"/>
          <p:cNvSpPr txBox="1"/>
          <p:nvPr>
            <p:ph type="body" idx="4294967295"/>
          </p:nvPr>
        </p:nvSpPr>
        <p:spPr>
          <a:xfrm>
            <a:off x="311700" y="1604650"/>
            <a:ext cx="3692400" cy="29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</a:rPr>
              <a:t>La publicació realment existeix?</a:t>
            </a:r>
            <a:endParaRPr sz="1200">
              <a:solidFill>
                <a:schemeClr val="lt1"/>
              </a:solidFill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</a:rPr>
              <a:t>El compte és un bot? Hi ha suplantació d'identitat? És un compte paròdic?</a:t>
            </a:r>
            <a:endParaRPr sz="1200">
              <a:solidFill>
                <a:schemeClr val="lt1"/>
              </a:solidFill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</a:rPr>
              <a:t>Verifiquem el contingut</a:t>
            </a:r>
            <a:endParaRPr sz="1200">
              <a:solidFill>
                <a:schemeClr val="lt1"/>
              </a:solidFill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</a:rPr>
              <a:t>Els verificadors en parlen?</a:t>
            </a:r>
            <a:endParaRPr sz="1200">
              <a:solidFill>
                <a:schemeClr val="lt1"/>
              </a:solidFill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</a:rPr>
              <a:t>Utilitza la cerca avançada</a:t>
            </a:r>
            <a:endParaRPr sz="12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4" name="Google Shape;94;p18"/>
          <p:cNvSpPr/>
          <p:nvPr/>
        </p:nvSpPr>
        <p:spPr>
          <a:xfrm>
            <a:off x="426900" y="1344075"/>
            <a:ext cx="3577200" cy="39600"/>
          </a:xfrm>
          <a:prstGeom prst="rect">
            <a:avLst/>
          </a:prstGeom>
          <a:solidFill>
            <a:srgbClr val="F2A330"/>
          </a:solidFill>
          <a:ln w="9525" cap="flat" cmpd="sng">
            <a:solidFill>
              <a:srgbClr val="F2A3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3">
            <a:alphaModFix/>
          </a:blip>
          <a:srcRect l="18082" t="0" r="16425" b="0"/>
          <a:stretch/>
        </p:blipFill>
        <p:spPr>
          <a:xfrm>
            <a:off x="5133400" y="750987"/>
            <a:ext cx="3577200" cy="3641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/>
              <a:t>Eines per analitzar fotografies i vídeos</a:t>
            </a:r>
            <a:endParaRPr/>
          </a:p>
        </p:txBody>
      </p:sp>
      <p:sp>
        <p:nvSpPr>
          <p:cNvPr id="101" name="Google Shape;101;p19"/>
          <p:cNvSpPr txBox="1"/>
          <p:nvPr>
            <p:ph type="body" idx="1"/>
          </p:nvPr>
        </p:nvSpPr>
        <p:spPr>
          <a:xfrm>
            <a:off x="311700" y="1152475"/>
            <a:ext cx="3582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2952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AutoNum type="arabicPeriod"/>
            </a:pP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Lorem ipsum dolor sit amet.</a:t>
            </a:r>
            <a:endParaRPr sz="10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952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AutoNum type="arabicPeriod"/>
            </a:pP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Consectetur adipiscing elit.</a:t>
            </a:r>
            <a:endParaRPr sz="10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952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AutoNum type="arabicPeriod"/>
            </a:pP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Integer lobortis lobortis eros in auctor.</a:t>
            </a:r>
            <a:endParaRPr sz="10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952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AutoNum type="arabicPeriod"/>
            </a:pP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In ultricies leo eget sagittis venenatis.</a:t>
            </a:r>
            <a:endParaRPr sz="10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952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AutoNum type="arabicPeriod"/>
            </a:pP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Consectetur adipiscing elit.</a:t>
            </a:r>
            <a:endParaRPr sz="10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50">
                <a:solidFill>
                  <a:schemeClr val="dk1"/>
                </a:solidFill>
                <a:highlight>
                  <a:srgbClr val="F9F7F4"/>
                </a:highlight>
              </a:rPr>
              <a:t>Lorem ipsum </a:t>
            </a:r>
            <a:r>
              <a:rPr lang="en" sz="1150" b="1">
                <a:solidFill>
                  <a:schemeClr val="dk1"/>
                </a:solidFill>
                <a:highlight>
                  <a:srgbClr val="F9F7F4"/>
                </a:highlight>
              </a:rPr>
              <a:t>dolor sit amet</a:t>
            </a:r>
            <a:r>
              <a:rPr lang="en" sz="1150">
                <a:solidFill>
                  <a:schemeClr val="dk1"/>
                </a:solidFill>
                <a:highlight>
                  <a:srgbClr val="F9F7F4"/>
                </a:highlight>
              </a:rPr>
              <a:t>, consectetur adipiscing elit. Integer lobortis lobortis eros in auctor. In </a:t>
            </a:r>
            <a:r>
              <a:rPr lang="en" sz="1150" b="1">
                <a:solidFill>
                  <a:schemeClr val="dk1"/>
                </a:solidFill>
                <a:highlight>
                  <a:srgbClr val="F9F7F4"/>
                </a:highlight>
              </a:rPr>
              <a:t>ultricies leo</a:t>
            </a:r>
            <a:r>
              <a:rPr lang="en" sz="1150">
                <a:solidFill>
                  <a:schemeClr val="dk1"/>
                </a:solidFill>
                <a:highlight>
                  <a:srgbClr val="F9F7F4"/>
                </a:highlight>
              </a:rPr>
              <a:t> eget sagittis venenatis.</a:t>
            </a:r>
            <a:endParaRPr sz="1150">
              <a:solidFill>
                <a:schemeClr val="dk1"/>
              </a:solidFill>
              <a:highlight>
                <a:srgbClr val="F9F7F4"/>
              </a:highlight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/>
        </p:blipFill>
        <p:spPr>
          <a:xfrm>
            <a:off x="4447025" y="1633600"/>
            <a:ext cx="4385276" cy="204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blipFill>
          <a:blip r:embed="rId3">
            <a:alphaModFix/>
          </a:blip>
          <a:stretch/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 idx="4294967295"/>
          </p:nvPr>
        </p:nvSpPr>
        <p:spPr>
          <a:xfrm>
            <a:off x="1869150" y="1282450"/>
            <a:ext cx="5405700" cy="19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lt1"/>
                </a:solidFill>
              </a:rPr>
              <a:t>¿Per què ets còmplice de la desinformació </a:t>
            </a:r>
            <a:r>
              <a:rPr lang="en" sz="3200">
                <a:solidFill>
                  <a:schemeClr val="lt1"/>
                </a:solidFill>
              </a:rPr>
              <a:t>(encara que no vulguis)</a:t>
            </a:r>
            <a:r>
              <a:rPr lang="en" sz="3200" b="1">
                <a:solidFill>
                  <a:schemeClr val="lt1"/>
                </a:solidFill>
              </a:rPr>
              <a:t>?</a:t>
            </a:r>
            <a:endParaRPr sz="3200" b="1">
              <a:solidFill>
                <a:schemeClr val="lt1"/>
              </a:solidFill>
            </a:endParaRPr>
          </a:p>
        </p:txBody>
      </p:sp>
      <p:sp>
        <p:nvSpPr>
          <p:cNvPr id="108" name="Google Shape;108;p20"/>
          <p:cNvSpPr txBox="1"/>
          <p:nvPr>
            <p:ph type="title" idx="4294967295"/>
          </p:nvPr>
        </p:nvSpPr>
        <p:spPr>
          <a:xfrm>
            <a:off x="2954250" y="3094550"/>
            <a:ext cx="3235500" cy="76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rgbClr val="F2A330"/>
                </a:solidFill>
                <a:hlinkClick r:id="rId4"/>
              </a:rPr>
              <a:t>Vull saber-ho!</a:t>
            </a:r>
            <a:endParaRPr sz="2000" b="1">
              <a:solidFill>
                <a:srgbClr val="F2A33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 idx="4294967295"/>
          </p:nvPr>
        </p:nvSpPr>
        <p:spPr>
          <a:xfrm>
            <a:off x="2180550" y="971375"/>
            <a:ext cx="47829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 b="1"/>
              <a:t>Com verificar fotografies i vídeos</a:t>
            </a:r>
            <a:endParaRPr sz="2020" b="1"/>
          </a:p>
        </p:txBody>
      </p:sp>
      <p:sp>
        <p:nvSpPr>
          <p:cNvPr id="114" name="Google Shape;114;p21"/>
          <p:cNvSpPr txBox="1"/>
          <p:nvPr>
            <p:ph type="title" idx="4294967295"/>
          </p:nvPr>
        </p:nvSpPr>
        <p:spPr>
          <a:xfrm>
            <a:off x="206050" y="3240350"/>
            <a:ext cx="2526600" cy="13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20" b="1">
                <a:solidFill>
                  <a:schemeClr val="lt1"/>
                </a:solidFill>
              </a:rPr>
              <a:t>Qui ha fet la fotografia o el vídeo?</a:t>
            </a:r>
            <a:endParaRPr sz="142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42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20" b="1">
                <a:solidFill>
                  <a:schemeClr val="lt1"/>
                </a:solidFill>
              </a:rPr>
              <a:t>On? Quan s'ha fet?</a:t>
            </a:r>
            <a:endParaRPr sz="1420" b="1">
              <a:solidFill>
                <a:schemeClr val="lt1"/>
              </a:solidFill>
            </a:endParaRPr>
          </a:p>
        </p:txBody>
      </p:sp>
      <p:sp>
        <p:nvSpPr>
          <p:cNvPr id="115" name="Google Shape;115;p21"/>
          <p:cNvSpPr txBox="1"/>
          <p:nvPr>
            <p:ph type="title" idx="4294967295"/>
          </p:nvPr>
        </p:nvSpPr>
        <p:spPr>
          <a:xfrm>
            <a:off x="3308700" y="3240350"/>
            <a:ext cx="2526600" cy="13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20" b="1">
                <a:solidFill>
                  <a:schemeClr val="lt1"/>
                </a:solidFill>
              </a:rPr>
              <a:t>Què hi podem veure? </a:t>
            </a:r>
            <a:endParaRPr sz="142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42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20">
                <a:solidFill>
                  <a:schemeClr val="lt1"/>
                </a:solidFill>
              </a:rPr>
              <a:t>Senyals de trànsit, noms de carrers, estacions de metro…</a:t>
            </a:r>
            <a:endParaRPr sz="1420" b="1">
              <a:solidFill>
                <a:schemeClr val="lt1"/>
              </a:solidFill>
            </a:endParaRPr>
          </a:p>
        </p:txBody>
      </p:sp>
      <p:sp>
        <p:nvSpPr>
          <p:cNvPr id="116" name="Google Shape;116;p21"/>
          <p:cNvSpPr txBox="1"/>
          <p:nvPr>
            <p:ph type="title" idx="4294967295"/>
          </p:nvPr>
        </p:nvSpPr>
        <p:spPr>
          <a:xfrm>
            <a:off x="6411350" y="3240350"/>
            <a:ext cx="2526600" cy="13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20" b="1">
                <a:solidFill>
                  <a:schemeClr val="lt1"/>
                </a:solidFill>
              </a:rPr>
              <a:t>Hi veiem coses estranyes?</a:t>
            </a:r>
            <a:endParaRPr sz="142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42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20">
                <a:solidFill>
                  <a:schemeClr val="lt1"/>
                </a:solidFill>
              </a:rPr>
              <a:t>Ombres, elements desproporcionats...</a:t>
            </a:r>
            <a:endParaRPr sz="1420">
              <a:solidFill>
                <a:schemeClr val="lt1"/>
              </a:solidFill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/>
        </p:blipFill>
        <p:spPr>
          <a:xfrm>
            <a:off x="4339863" y="509475"/>
            <a:ext cx="464275" cy="46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/>
        </p:nvSpPr>
        <p:spPr>
          <a:xfrm>
            <a:off x="2902364" y="1371225"/>
            <a:ext cx="3339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highlight>
                  <a:srgbClr val="FFFFFF"/>
                </a:highlight>
              </a:rPr>
              <a:t>Lorem ipsum dolor sit amet, consectetur adipiscing elit. Integer lobortis lobortis eros in auctor. In ultricies leo eget sagittis venenatis.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/>
        </p:blipFill>
        <p:spPr>
          <a:xfrm>
            <a:off x="0" y="-517975"/>
            <a:ext cx="9191977" cy="41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blipFill>
          <a:blip r:embed="rId3">
            <a:alphaModFix/>
          </a:blip>
          <a:stretch/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1376250"/>
            <a:ext cx="8520600" cy="23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highlight>
                  <a:srgbClr val="1E285D"/>
                </a:highlight>
              </a:rPr>
              <a:t>RECURSOS PER</a:t>
            </a:r>
            <a:endParaRPr b="1">
              <a:solidFill>
                <a:schemeClr val="lt1"/>
              </a:solidFill>
              <a:highlight>
                <a:srgbClr val="1E285D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highlight>
                  <a:srgbClr val="1E285D"/>
                </a:highlight>
              </a:rPr>
              <a:t>ACOMPANYAR ELS</a:t>
            </a:r>
            <a:endParaRPr b="1">
              <a:solidFill>
                <a:schemeClr val="lt1"/>
              </a:solidFill>
              <a:highlight>
                <a:srgbClr val="1E285D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highlight>
                  <a:srgbClr val="1E285D"/>
                </a:highlight>
              </a:rPr>
              <a:t>INFANTS I JOVES</a:t>
            </a:r>
            <a:endParaRPr b="1">
              <a:solidFill>
                <a:schemeClr val="lt1"/>
              </a:solidFill>
              <a:highlight>
                <a:srgbClr val="1E285D"/>
              </a:highlight>
            </a:endParaRPr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4">
            <a:alphaModFix/>
          </a:blip>
          <a:stretch/>
        </p:blipFill>
        <p:spPr>
          <a:xfrm rot="5400000">
            <a:off x="4123214" y="3608015"/>
            <a:ext cx="897575" cy="3038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 idx="4294967295"/>
          </p:nvPr>
        </p:nvSpPr>
        <p:spPr>
          <a:xfrm>
            <a:off x="311700" y="555600"/>
            <a:ext cx="36924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 b="1">
                <a:solidFill>
                  <a:schemeClr val="lt1"/>
                </a:solidFill>
              </a:rPr>
              <a:t>Com verificar informació a les xarxes socials</a:t>
            </a:r>
            <a:endParaRPr sz="2020" b="1">
              <a:solidFill>
                <a:schemeClr val="lt1"/>
              </a:solidFill>
            </a:endParaRPr>
          </a:p>
        </p:txBody>
      </p:sp>
      <p:sp>
        <p:nvSpPr>
          <p:cNvPr id="131" name="Google Shape;131;p23"/>
          <p:cNvSpPr txBox="1"/>
          <p:nvPr>
            <p:ph type="body" idx="4294967295"/>
          </p:nvPr>
        </p:nvSpPr>
        <p:spPr>
          <a:xfrm>
            <a:off x="311700" y="1604650"/>
            <a:ext cx="3692400" cy="29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</a:rPr>
              <a:t>La publicació realment existeix?</a:t>
            </a:r>
            <a:endParaRPr sz="1200">
              <a:solidFill>
                <a:schemeClr val="lt1"/>
              </a:solidFill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</a:rPr>
              <a:t>El compte és un bot? Hi ha suplantació d'identitat? És un compte paròdic?</a:t>
            </a:r>
            <a:endParaRPr sz="1200">
              <a:solidFill>
                <a:schemeClr val="lt1"/>
              </a:solidFill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</a:rPr>
              <a:t>Verifiquem el contingut</a:t>
            </a:r>
            <a:endParaRPr sz="1200">
              <a:solidFill>
                <a:schemeClr val="lt1"/>
              </a:solidFill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</a:rPr>
              <a:t>Els verificadors en parlen?</a:t>
            </a:r>
            <a:endParaRPr sz="1200">
              <a:solidFill>
                <a:schemeClr val="lt1"/>
              </a:solidFill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</a:rPr>
              <a:t>Utilitza la cerca avançada</a:t>
            </a:r>
            <a:endParaRPr sz="12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2" name="Google Shape;132;p23"/>
          <p:cNvSpPr/>
          <p:nvPr/>
        </p:nvSpPr>
        <p:spPr>
          <a:xfrm>
            <a:off x="426900" y="1344075"/>
            <a:ext cx="3577200" cy="39600"/>
          </a:xfrm>
          <a:prstGeom prst="rect">
            <a:avLst/>
          </a:prstGeom>
          <a:solidFill>
            <a:srgbClr val="C1147F"/>
          </a:solidFill>
          <a:ln w="9525" cap="flat" cmpd="sng">
            <a:solidFill>
              <a:srgbClr val="C114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/>
        </p:blipFill>
        <p:spPr>
          <a:xfrm>
            <a:off x="5775250" y="555600"/>
            <a:ext cx="2342650" cy="367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blipFill>
          <a:blip r:embed="rId3">
            <a:alphaModFix/>
          </a:blip>
          <a:stretch/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1376250"/>
            <a:ext cx="8520600" cy="23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highlight>
                  <a:srgbClr val="F2A330"/>
                </a:highlight>
              </a:rPr>
              <a:t>LA DESINFORMACIÓ:</a:t>
            </a:r>
            <a:endParaRPr b="1">
              <a:solidFill>
                <a:schemeClr val="lt1"/>
              </a:solidFill>
              <a:highlight>
                <a:srgbClr val="F2A330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highlight>
                  <a:srgbClr val="F2A330"/>
                </a:highlight>
              </a:rPr>
              <a:t>QUÈ ÉS I COM ENS</a:t>
            </a:r>
            <a:endParaRPr b="1">
              <a:solidFill>
                <a:schemeClr val="lt1"/>
              </a:solidFill>
              <a:highlight>
                <a:srgbClr val="F2A330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highlight>
                  <a:srgbClr val="F2A330"/>
                </a:highlight>
              </a:rPr>
              <a:t>AFECTA</a:t>
            </a:r>
            <a:endParaRPr b="1">
              <a:solidFill>
                <a:schemeClr val="lt1"/>
              </a:solidFill>
              <a:highlight>
                <a:srgbClr val="F2A330"/>
              </a:highlight>
            </a:endParaRPr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4">
            <a:alphaModFix/>
          </a:blip>
          <a:stretch/>
        </p:blipFill>
        <p:spPr>
          <a:xfrm rot="5400000">
            <a:off x="4123214" y="3608015"/>
            <a:ext cx="897575" cy="3038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ONLYOFFICE/7.4.0.163</Application>
  <PresentationFormat>On-screen Show (4:3)</PresentationFormat>
  <Paragraphs>0</Paragraphs>
  <Slides>11</Slides>
  <Notes>11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</cp:coreProperties>
</file>